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5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 Light" charset="1" panose="02000000000000000000"/>
      <p:regular r:id="rId10"/>
    </p:embeddedFont>
    <p:embeddedFont>
      <p:font typeface="Poppins Light Bold" charset="1" panose="02000000000000000000"/>
      <p:regular r:id="rId11"/>
    </p:embeddedFont>
    <p:embeddedFont>
      <p:font typeface="Poppins Medium" charset="1" panose="02000000000000000000"/>
      <p:regular r:id="rId12"/>
    </p:embeddedFont>
    <p:embeddedFont>
      <p:font typeface="Poppins Medium Bold" charset="1" panose="020000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22" Target="slides/slide9.xml" Type="http://schemas.openxmlformats.org/officeDocument/2006/relationships/slide"/><Relationship Id="rId23" Target="slides/slide10.xml" Type="http://schemas.openxmlformats.org/officeDocument/2006/relationships/slide"/><Relationship Id="rId24" Target="slides/slide11.xml" Type="http://schemas.openxmlformats.org/officeDocument/2006/relationships/slide"/><Relationship Id="rId25" Target="notesMasters/notesMaster1.xml" Type="http://schemas.openxmlformats.org/officeDocument/2006/relationships/notesMaster"/><Relationship Id="rId26" Target="theme/theme2.xml" Type="http://schemas.openxmlformats.org/officeDocument/2006/relationships/theme"/><Relationship Id="rId27" Target="notesSlides/notesSlide1.xml" Type="http://schemas.openxmlformats.org/officeDocument/2006/relationships/notesSlide"/><Relationship Id="rId28" Target="notesSlides/notesSlide2.xml" Type="http://schemas.openxmlformats.org/officeDocument/2006/relationships/notesSlide"/><Relationship Id="rId29" Target="notesSlides/notesSlide3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Part A: Member’s Welcome Page Security Test </a:t>
            </a:r>
          </a:p>
          <a:p>
            <a:r>
              <a:rPr lang="en-US"/>
              <a:t>List of potential points </a:t>
            </a:r>
          </a:p>
          <a:p>
            <a:r>
              <a:rPr lang="en-US"/>
              <a:t>Explanation of it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Testing for XSS vulnerability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vulnerabilities can be exploited by an outsider attacker to steal secret</a:t>
            </a:r>
          </a:p>
          <a:p>
            <a:r>
              <a:rPr lang="en-US"/>
              <a:t>information 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mitigate it.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Part B: Personal Information Security Test</a:t>
            </a:r>
          </a:p>
          <a:p>
            <a:r>
              <a:rPr lang="en-US"/>
              <a:t/>
            </a:r>
          </a:p>
          <a:p>
            <a:r>
              <a:rPr lang="en-US"/>
              <a:t>Can Bob gain unauthorised access to Charlie’s personal private data?</a:t>
            </a:r>
          </a:p>
          <a:p>
            <a:r>
              <a:rPr lang="en-US"/>
              <a:t>▪ If you think it is possible, explain the vulnerability you found and how Bob can</a:t>
            </a:r>
          </a:p>
          <a:p>
            <a:r>
              <a:rPr lang="en-US"/>
              <a:t>exploit it, and show any private data of Charlie you managed to expose by the</a:t>
            </a:r>
          </a:p>
          <a:p>
            <a:r>
              <a:rPr lang="en-US"/>
              <a:t>attack.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2005738" y="2260462"/>
            <a:ext cx="7641615" cy="5845836"/>
          </a:xfrm>
          <a:custGeom>
            <a:avLst/>
            <a:gdLst/>
            <a:ahLst/>
            <a:cxnLst/>
            <a:rect r="r" b="b" t="t" l="l"/>
            <a:pathLst>
              <a:path h="5845836" w="7641615">
                <a:moveTo>
                  <a:pt x="7641616" y="5845836"/>
                </a:moveTo>
                <a:lnTo>
                  <a:pt x="0" y="5845836"/>
                </a:lnTo>
                <a:lnTo>
                  <a:pt x="0" y="0"/>
                </a:lnTo>
                <a:lnTo>
                  <a:pt x="7641616" y="0"/>
                </a:lnTo>
                <a:lnTo>
                  <a:pt x="7641616" y="5845836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38968" y="3057387"/>
            <a:ext cx="11330431" cy="4421237"/>
            <a:chOff x="0" y="0"/>
            <a:chExt cx="15107241" cy="589498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4915988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10B5BF"/>
                  </a:solidFill>
                  <a:latin typeface="Poppins Medium"/>
                </a:rPr>
                <a:t>FIT2093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970814"/>
              <a:ext cx="15107241" cy="26331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99"/>
                </a:lnSpc>
              </a:pPr>
              <a:r>
                <a:rPr lang="en-US" sz="6999">
                  <a:solidFill>
                    <a:srgbClr val="FFFFFF"/>
                  </a:solidFill>
                  <a:latin typeface="Poppins Medium Bold"/>
                </a:rPr>
                <a:t>Assignment 3 Presentation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5272259"/>
              <a:ext cx="15107241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 spc="55">
                  <a:solidFill>
                    <a:srgbClr val="FFFFFF"/>
                  </a:solidFill>
                  <a:latin typeface="Poppins Medium"/>
                </a:rPr>
                <a:t>Kang Hong Bo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120896" y="-716402"/>
            <a:ext cx="3586584" cy="2976864"/>
          </a:xfrm>
          <a:custGeom>
            <a:avLst/>
            <a:gdLst/>
            <a:ahLst/>
            <a:cxnLst/>
            <a:rect r="r" b="b" t="t" l="l"/>
            <a:pathLst>
              <a:path h="2976864" w="3586584">
                <a:moveTo>
                  <a:pt x="0" y="0"/>
                </a:moveTo>
                <a:lnTo>
                  <a:pt x="3586583" y="0"/>
                </a:lnTo>
                <a:lnTo>
                  <a:pt x="3586583" y="2976864"/>
                </a:lnTo>
                <a:lnTo>
                  <a:pt x="0" y="2976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01141"/>
            <a:ext cx="5887373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FFFFFF"/>
                </a:solidFill>
                <a:latin typeface="Poppins Medium Bold"/>
              </a:rPr>
              <a:t>Part D</a:t>
            </a:r>
          </a:p>
        </p:txBody>
      </p:sp>
      <p:sp>
        <p:nvSpPr>
          <p:cNvPr name="AutoShape 3" id="3"/>
          <p:cNvSpPr/>
          <p:nvPr/>
        </p:nvSpPr>
        <p:spPr>
          <a:xfrm>
            <a:off x="1028700" y="1848891"/>
            <a:ext cx="5887373" cy="0"/>
          </a:xfrm>
          <a:prstGeom prst="line">
            <a:avLst/>
          </a:prstGeom>
          <a:ln cap="rnd" w="19050">
            <a:solidFill>
              <a:srgbClr val="10B5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2435121"/>
            <a:ext cx="2609689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87"/>
              </a:lnSpc>
            </a:pPr>
            <a:r>
              <a:rPr lang="en-US" sz="2656">
                <a:solidFill>
                  <a:srgbClr val="FFFFFF"/>
                </a:solidFill>
                <a:latin typeface="Poppins Medium"/>
              </a:rPr>
              <a:t>Privacy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921407"/>
            <a:ext cx="2609689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87"/>
              </a:lnSpc>
            </a:pPr>
            <a:r>
              <a:rPr lang="en-US" sz="2656">
                <a:solidFill>
                  <a:srgbClr val="FFFFFF"/>
                </a:solidFill>
                <a:latin typeface="Poppins Medium"/>
              </a:rPr>
              <a:t>Ethics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082957"/>
            <a:ext cx="15759268" cy="2590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1155" indent="-235577" lvl="1">
              <a:lnSpc>
                <a:spcPts val="2618"/>
              </a:lnSpc>
              <a:buFont typeface="Arial"/>
              <a:buChar char="•"/>
            </a:pPr>
            <a:r>
              <a:rPr lang="en-US" sz="2182">
                <a:solidFill>
                  <a:srgbClr val="FFFFFF"/>
                </a:solidFill>
                <a:latin typeface="Poppins Medium"/>
              </a:rPr>
              <a:t>Part A : XSS vulnerabilities</a:t>
            </a:r>
          </a:p>
          <a:p>
            <a:pPr marL="942310" indent="-314103" lvl="2">
              <a:lnSpc>
                <a:spcPts val="2618"/>
              </a:lnSpc>
              <a:buFont typeface="Arial"/>
              <a:buChar char="⚬"/>
            </a:pPr>
            <a:r>
              <a:rPr lang="en-US" sz="2182">
                <a:solidFill>
                  <a:srgbClr val="FFFFFF"/>
                </a:solidFill>
                <a:latin typeface="Poppins Medium"/>
              </a:rPr>
              <a:t>Script can be run from user input and users privacy may be leaked with the script that the attacker wrote</a:t>
            </a:r>
          </a:p>
          <a:p>
            <a:pPr marL="471155" indent="-235577" lvl="1">
              <a:lnSpc>
                <a:spcPts val="2618"/>
              </a:lnSpc>
              <a:buFont typeface="Arial"/>
              <a:buChar char="•"/>
            </a:pPr>
            <a:r>
              <a:rPr lang="en-US" sz="2182">
                <a:solidFill>
                  <a:srgbClr val="FFFFFF"/>
                </a:solidFill>
                <a:latin typeface="Poppins Medium"/>
              </a:rPr>
              <a:t>Part B : CSRF web security vulnerability</a:t>
            </a:r>
          </a:p>
          <a:p>
            <a:pPr marL="942310" indent="-314103" lvl="2">
              <a:lnSpc>
                <a:spcPts val="2618"/>
              </a:lnSpc>
              <a:buFont typeface="Arial"/>
              <a:buChar char="⚬"/>
            </a:pPr>
            <a:r>
              <a:rPr lang="en-US" sz="2182">
                <a:solidFill>
                  <a:srgbClr val="FFFFFF"/>
                </a:solidFill>
                <a:latin typeface="Poppins Medium"/>
              </a:rPr>
              <a:t>Based on part b we can see that other users private information can be access with other account using this CSRF attack.</a:t>
            </a:r>
          </a:p>
          <a:p>
            <a:pPr marL="471155" indent="-235577" lvl="1">
              <a:lnSpc>
                <a:spcPts val="2618"/>
              </a:lnSpc>
              <a:buFont typeface="Arial"/>
              <a:buChar char="•"/>
            </a:pPr>
            <a:r>
              <a:rPr lang="en-US" sz="2182">
                <a:solidFill>
                  <a:srgbClr val="FFFFFF"/>
                </a:solidFill>
                <a:latin typeface="Poppins Medium"/>
              </a:rPr>
              <a:t>Part C : SQL injection vulnerabilities</a:t>
            </a:r>
          </a:p>
          <a:p>
            <a:pPr marL="942310" indent="-314103" lvl="2">
              <a:lnSpc>
                <a:spcPts val="2618"/>
              </a:lnSpc>
              <a:buFont typeface="Arial"/>
              <a:buChar char="⚬"/>
            </a:pPr>
            <a:r>
              <a:rPr lang="en-US" sz="2182">
                <a:solidFill>
                  <a:srgbClr val="FFFFFF"/>
                </a:solidFill>
                <a:latin typeface="Poppins Medium"/>
              </a:rPr>
              <a:t>As we can see users details can be known using this attack no privacy will be left for any users.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569107"/>
            <a:ext cx="15759268" cy="2590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1155" indent="-235577" lvl="1">
              <a:lnSpc>
                <a:spcPts val="2618"/>
              </a:lnSpc>
              <a:buFont typeface="Arial"/>
              <a:buChar char="•"/>
            </a:pPr>
            <a:r>
              <a:rPr lang="en-US" sz="2182">
                <a:solidFill>
                  <a:srgbClr val="FFFFFF"/>
                </a:solidFill>
                <a:latin typeface="Poppins Medium"/>
              </a:rPr>
              <a:t>Privacy and Data Protection: </a:t>
            </a:r>
          </a:p>
          <a:p>
            <a:pPr marL="942310" indent="-314103" lvl="2">
              <a:lnSpc>
                <a:spcPts val="2618"/>
              </a:lnSpc>
              <a:buFont typeface="Arial"/>
              <a:buChar char="⚬"/>
            </a:pPr>
            <a:r>
              <a:rPr lang="en-US" sz="2182">
                <a:solidFill>
                  <a:srgbClr val="FFFFFF"/>
                </a:solidFill>
                <a:latin typeface="Poppins Medium"/>
              </a:rPr>
              <a:t>XSS vulnerabilities, CSRF attacks, and SQL injection can lead to unauthorized access, manipulation, or theft of sensitive information. </a:t>
            </a:r>
          </a:p>
          <a:p>
            <a:pPr marL="471155" indent="-235577" lvl="1">
              <a:lnSpc>
                <a:spcPts val="2618"/>
              </a:lnSpc>
              <a:buFont typeface="Arial"/>
              <a:buChar char="•"/>
            </a:pPr>
            <a:r>
              <a:rPr lang="en-US" sz="2182">
                <a:solidFill>
                  <a:srgbClr val="FFFFFF"/>
                </a:solidFill>
                <a:latin typeface="Poppins Medium"/>
              </a:rPr>
              <a:t>Trust and Integrity: </a:t>
            </a:r>
          </a:p>
          <a:p>
            <a:pPr marL="942310" indent="-314103" lvl="2">
              <a:lnSpc>
                <a:spcPts val="2618"/>
              </a:lnSpc>
              <a:buFont typeface="Arial"/>
              <a:buChar char="⚬"/>
            </a:pPr>
            <a:r>
              <a:rPr lang="en-US" sz="2182">
                <a:solidFill>
                  <a:srgbClr val="FFFFFF"/>
                </a:solidFill>
                <a:latin typeface="Poppins Medium"/>
              </a:rPr>
              <a:t>These vulnerabilities can undermine the trust and integrity of online platforms, websites, and applications. </a:t>
            </a:r>
          </a:p>
          <a:p>
            <a:pPr marL="471155" indent="-235577" lvl="1">
              <a:lnSpc>
                <a:spcPts val="2618"/>
              </a:lnSpc>
              <a:buFont typeface="Arial"/>
              <a:buChar char="•"/>
            </a:pPr>
            <a:r>
              <a:rPr lang="en-US" sz="2182">
                <a:solidFill>
                  <a:srgbClr val="FFFFFF"/>
                </a:solidFill>
                <a:latin typeface="Poppins Medium"/>
              </a:rPr>
              <a:t>User Safety and Well-being: </a:t>
            </a:r>
          </a:p>
          <a:p>
            <a:pPr marL="942310" indent="-314103" lvl="2">
              <a:lnSpc>
                <a:spcPts val="2618"/>
              </a:lnSpc>
              <a:buFont typeface="Arial"/>
              <a:buChar char="⚬"/>
            </a:pPr>
            <a:r>
              <a:rPr lang="en-US" sz="2182">
                <a:solidFill>
                  <a:srgbClr val="FFFFFF"/>
                </a:solidFill>
                <a:latin typeface="Poppins Medium"/>
              </a:rPr>
              <a:t>XSS and CSRF attacks can be exploited to manipulate user interactions.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00314" y="4614862"/>
            <a:ext cx="5887373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FFFFFF"/>
                </a:solidFill>
                <a:latin typeface="Poppins Medium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3593" y="3387597"/>
            <a:ext cx="3899248" cy="2549508"/>
          </a:xfrm>
          <a:custGeom>
            <a:avLst/>
            <a:gdLst/>
            <a:ahLst/>
            <a:cxnLst/>
            <a:rect r="r" b="b" t="t" l="l"/>
            <a:pathLst>
              <a:path h="2549508" w="3899248">
                <a:moveTo>
                  <a:pt x="0" y="0"/>
                </a:moveTo>
                <a:lnTo>
                  <a:pt x="3899248" y="0"/>
                </a:lnTo>
                <a:lnTo>
                  <a:pt x="3899248" y="2549508"/>
                </a:lnTo>
                <a:lnTo>
                  <a:pt x="0" y="25495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3387597"/>
            <a:ext cx="5424485" cy="2549508"/>
          </a:xfrm>
          <a:custGeom>
            <a:avLst/>
            <a:gdLst/>
            <a:ahLst/>
            <a:cxnLst/>
            <a:rect r="r" b="b" t="t" l="l"/>
            <a:pathLst>
              <a:path h="2549508" w="5424485">
                <a:moveTo>
                  <a:pt x="0" y="0"/>
                </a:moveTo>
                <a:lnTo>
                  <a:pt x="5424485" y="0"/>
                </a:lnTo>
                <a:lnTo>
                  <a:pt x="5424485" y="2549508"/>
                </a:lnTo>
                <a:lnTo>
                  <a:pt x="0" y="2549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33593" y="1787397"/>
            <a:ext cx="1263540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Poppins Medium"/>
              </a:rPr>
              <a:t>Task 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3593" y="392156"/>
            <a:ext cx="6077873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Poppins Medium Bold"/>
              </a:rPr>
              <a:t>Part A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15302" y="2920872"/>
            <a:ext cx="3057227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Poppins Medium"/>
              </a:rPr>
              <a:t>The home page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2920872"/>
            <a:ext cx="3688556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Poppins Medium"/>
              </a:rPr>
              <a:t>The welcome page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3593" y="6310902"/>
            <a:ext cx="5435901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51"/>
              </a:lnSpc>
              <a:spcBef>
                <a:spcPct val="0"/>
              </a:spcBef>
            </a:pPr>
            <a:r>
              <a:rPr lang="en-US" sz="1876">
                <a:solidFill>
                  <a:srgbClr val="FFFFFF"/>
                </a:solidFill>
                <a:latin typeface="Poppins Medium"/>
              </a:rPr>
              <a:t>Input box: Your Login Name, Password, City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6453777"/>
            <a:ext cx="5435901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51"/>
              </a:lnSpc>
              <a:spcBef>
                <a:spcPct val="0"/>
              </a:spcBef>
            </a:pPr>
            <a:r>
              <a:rPr lang="en-US" sz="1876">
                <a:solidFill>
                  <a:srgbClr val="FFFFFF"/>
                </a:solidFill>
                <a:latin typeface="Poppins Medium"/>
              </a:rPr>
              <a:t>Input box: Year, Month, Day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5302" y="8168618"/>
            <a:ext cx="13692432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1"/>
              </a:lnSpc>
              <a:spcBef>
                <a:spcPct val="0"/>
              </a:spcBef>
            </a:pPr>
            <a:r>
              <a:rPr lang="en-US" sz="3267">
                <a:solidFill>
                  <a:srgbClr val="FFFFFF"/>
                </a:solidFill>
                <a:latin typeface="Poppins Medium"/>
              </a:rPr>
              <a:t>Each input box will have the potential XSS vulnerability points as it may have the chance that attacker can inject script inside.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15302" y="7282452"/>
            <a:ext cx="2918371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9"/>
              </a:lnSpc>
              <a:spcBef>
                <a:spcPct val="0"/>
              </a:spcBef>
            </a:pPr>
            <a:r>
              <a:rPr lang="en-US" sz="3899">
                <a:solidFill>
                  <a:srgbClr val="FFFFFF"/>
                </a:solidFill>
                <a:latin typeface="Poppins Medium"/>
              </a:rPr>
              <a:t>Explanation</a:t>
            </a:r>
          </a:p>
        </p:txBody>
      </p:sp>
      <p:sp>
        <p:nvSpPr>
          <p:cNvPr name="AutoShape 12" id="12"/>
          <p:cNvSpPr/>
          <p:nvPr/>
        </p:nvSpPr>
        <p:spPr>
          <a:xfrm>
            <a:off x="715302" y="1611356"/>
            <a:ext cx="5887373" cy="0"/>
          </a:xfrm>
          <a:prstGeom prst="line">
            <a:avLst/>
          </a:prstGeom>
          <a:ln cap="rnd" w="19050">
            <a:solidFill>
              <a:srgbClr val="10B5B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00062"/>
            <a:ext cx="5887373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FFFFFF"/>
                </a:solidFill>
                <a:latin typeface="Poppins Medium Bold"/>
              </a:rPr>
              <a:t>Part A</a:t>
            </a:r>
          </a:p>
        </p:txBody>
      </p:sp>
      <p:sp>
        <p:nvSpPr>
          <p:cNvPr name="AutoShape 3" id="3"/>
          <p:cNvSpPr/>
          <p:nvPr/>
        </p:nvSpPr>
        <p:spPr>
          <a:xfrm>
            <a:off x="1028700" y="1557338"/>
            <a:ext cx="5887373" cy="0"/>
          </a:xfrm>
          <a:prstGeom prst="line">
            <a:avLst/>
          </a:prstGeom>
          <a:ln cap="rnd" w="19050">
            <a:solidFill>
              <a:srgbClr val="10B5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1853712"/>
            <a:ext cx="1263540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Poppins Medium"/>
              </a:rPr>
              <a:t>Task 2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3921919"/>
            <a:ext cx="6140451" cy="814000"/>
            <a:chOff x="0" y="0"/>
            <a:chExt cx="8187268" cy="108533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548894"/>
              <a:ext cx="8187268" cy="5364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28168" indent="-264084" lvl="1">
                <a:lnSpc>
                  <a:spcPts val="3424"/>
                </a:lnSpc>
                <a:buFont typeface="Arial"/>
                <a:buChar char="•"/>
              </a:pPr>
              <a:r>
                <a:rPr lang="en-US" sz="2446">
                  <a:solidFill>
                    <a:srgbClr val="FFFFFF"/>
                  </a:solidFill>
                  <a:latin typeface="Poppins Light"/>
                </a:rPr>
                <a:t>All input doesn't run the script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0"/>
              <a:ext cx="5786402" cy="5965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22"/>
                </a:lnSpc>
                <a:spcBef>
                  <a:spcPct val="0"/>
                </a:spcBef>
              </a:pPr>
              <a:r>
                <a:rPr lang="en-US" sz="2935">
                  <a:solidFill>
                    <a:srgbClr val="FFFFFF"/>
                  </a:solidFill>
                  <a:latin typeface="Poppins Medium Bold"/>
                </a:rPr>
                <a:t>Input box home page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2693194"/>
            <a:ext cx="10746963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Poppins Medium Bold"/>
              </a:rPr>
              <a:t>Test</a:t>
            </a:r>
          </a:p>
          <a:p>
            <a:pPr marL="474984" indent="-237492" lvl="1">
              <a:lnSpc>
                <a:spcPts val="264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Poppins Medium"/>
              </a:rPr>
              <a:t>All test used &lt;SCRIPT&gt;alert("XSS Exploit");&lt;SCRIPT&gt; to test the input box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144000" y="3921919"/>
            <a:ext cx="6275104" cy="1270000"/>
            <a:chOff x="0" y="0"/>
            <a:chExt cx="8366805" cy="169333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571500"/>
              <a:ext cx="8366805" cy="1121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Poppins Light"/>
                </a:rPr>
                <a:t>Year: doesn't run the script</a:t>
              </a:r>
            </a:p>
            <a:p>
              <a:pPr marL="539750" indent="-269875" lvl="1">
                <a:lnSpc>
                  <a:spcPts val="3500"/>
                </a:lnSpc>
                <a:buFont typeface="Arial"/>
                <a:buChar char="•"/>
              </a:pPr>
              <a:r>
                <a:rPr lang="en-US" sz="2500">
                  <a:solidFill>
                    <a:srgbClr val="FFFFFF"/>
                  </a:solidFill>
                  <a:latin typeface="Poppins Light"/>
                </a:rPr>
                <a:t>Month and Days : do run the script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9525"/>
              <a:ext cx="6861079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Poppins Medium Bold"/>
                </a:rPr>
                <a:t>Input box welcome  page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5530689"/>
            <a:ext cx="16383023" cy="804761"/>
            <a:chOff x="0" y="0"/>
            <a:chExt cx="21844031" cy="107301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536575"/>
              <a:ext cx="21844031" cy="5364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28168" indent="-264084" lvl="1">
                <a:lnSpc>
                  <a:spcPts val="3424"/>
                </a:lnSpc>
                <a:buFont typeface="Arial"/>
                <a:buChar char="•"/>
              </a:pPr>
              <a:r>
                <a:rPr lang="en-US" sz="2446">
                  <a:solidFill>
                    <a:srgbClr val="FFFFFF"/>
                  </a:solidFill>
                  <a:latin typeface="Poppins Light"/>
                </a:rPr>
                <a:t>Maybe the developer didn't add the input sanitizer/validation for the two input box.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0"/>
              <a:ext cx="15438403" cy="584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22"/>
                </a:lnSpc>
                <a:spcBef>
                  <a:spcPct val="0"/>
                </a:spcBef>
              </a:pPr>
              <a:r>
                <a:rPr lang="en-US" sz="2935">
                  <a:solidFill>
                    <a:srgbClr val="FFFFFF"/>
                  </a:solidFill>
                  <a:latin typeface="Poppins Medium Bold"/>
                </a:rPr>
                <a:t>Conclusion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74099" y="6996781"/>
            <a:ext cx="4411815" cy="1662257"/>
            <a:chOff x="0" y="0"/>
            <a:chExt cx="5882420" cy="2216342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536575"/>
              <a:ext cx="5882420" cy="16797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28168" indent="-264084" lvl="1">
                <a:lnSpc>
                  <a:spcPts val="3424"/>
                </a:lnSpc>
                <a:buFont typeface="Arial"/>
                <a:buChar char="•"/>
              </a:pPr>
              <a:r>
                <a:rPr lang="en-US" sz="2446">
                  <a:solidFill>
                    <a:srgbClr val="FFFFFF"/>
                  </a:solidFill>
                  <a:latin typeface="Poppins Light"/>
                </a:rPr>
                <a:t>An outsider only can attack when he get into the users account.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0"/>
              <a:ext cx="4157436" cy="584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22"/>
                </a:lnSpc>
                <a:spcBef>
                  <a:spcPct val="0"/>
                </a:spcBef>
              </a:pPr>
              <a:r>
                <a:rPr lang="en-US" sz="2935">
                  <a:solidFill>
                    <a:srgbClr val="FFFFFF"/>
                  </a:solidFill>
                  <a:latin typeface="Poppins Medium Bold"/>
                </a:rPr>
                <a:t>Exploit 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144000" y="6996781"/>
            <a:ext cx="4411815" cy="2091005"/>
            <a:chOff x="0" y="0"/>
            <a:chExt cx="5882420" cy="2788006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536575"/>
              <a:ext cx="5882420" cy="22514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28168" indent="-264084" lvl="1">
                <a:lnSpc>
                  <a:spcPts val="3424"/>
                </a:lnSpc>
                <a:buFont typeface="Arial"/>
                <a:buChar char="•"/>
              </a:pPr>
              <a:r>
                <a:rPr lang="en-US" sz="2446">
                  <a:solidFill>
                    <a:srgbClr val="FFFFFF"/>
                  </a:solidFill>
                  <a:latin typeface="Poppins Light"/>
                </a:rPr>
                <a:t>The developer can make sure that all of this input box has their own input sanitizer.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0"/>
              <a:ext cx="4157436" cy="584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22"/>
                </a:lnSpc>
                <a:spcBef>
                  <a:spcPct val="0"/>
                </a:spcBef>
              </a:pPr>
              <a:r>
                <a:rPr lang="en-US" sz="2935">
                  <a:solidFill>
                    <a:srgbClr val="FFFFFF"/>
                  </a:solidFill>
                  <a:latin typeface="Poppins Medium Bold"/>
                </a:rPr>
                <a:t>Mitigation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35731" y="5713387"/>
            <a:ext cx="6360269" cy="3621113"/>
          </a:xfrm>
          <a:custGeom>
            <a:avLst/>
            <a:gdLst/>
            <a:ahLst/>
            <a:cxnLst/>
            <a:rect r="r" b="b" t="t" l="l"/>
            <a:pathLst>
              <a:path h="3621113" w="6360269">
                <a:moveTo>
                  <a:pt x="0" y="0"/>
                </a:moveTo>
                <a:lnTo>
                  <a:pt x="6360269" y="0"/>
                </a:lnTo>
                <a:lnTo>
                  <a:pt x="6360269" y="3621113"/>
                </a:lnTo>
                <a:lnTo>
                  <a:pt x="0" y="3621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35731" y="2140046"/>
            <a:ext cx="6360269" cy="3497141"/>
          </a:xfrm>
          <a:custGeom>
            <a:avLst/>
            <a:gdLst/>
            <a:ahLst/>
            <a:cxnLst/>
            <a:rect r="r" b="b" t="t" l="l"/>
            <a:pathLst>
              <a:path h="3497141" w="6360269">
                <a:moveTo>
                  <a:pt x="0" y="0"/>
                </a:moveTo>
                <a:lnTo>
                  <a:pt x="6360269" y="0"/>
                </a:lnTo>
                <a:lnTo>
                  <a:pt x="6360269" y="3497141"/>
                </a:lnTo>
                <a:lnTo>
                  <a:pt x="0" y="34971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202" r="0" b="-520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7523943"/>
            <a:ext cx="5340140" cy="591471"/>
          </a:xfrm>
          <a:custGeom>
            <a:avLst/>
            <a:gdLst/>
            <a:ahLst/>
            <a:cxnLst/>
            <a:rect r="r" b="b" t="t" l="l"/>
            <a:pathLst>
              <a:path h="591471" w="5340140">
                <a:moveTo>
                  <a:pt x="0" y="0"/>
                </a:moveTo>
                <a:lnTo>
                  <a:pt x="5340140" y="0"/>
                </a:lnTo>
                <a:lnTo>
                  <a:pt x="5340140" y="591472"/>
                </a:lnTo>
                <a:lnTo>
                  <a:pt x="0" y="5914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6583349"/>
            <a:ext cx="5340140" cy="576867"/>
          </a:xfrm>
          <a:custGeom>
            <a:avLst/>
            <a:gdLst/>
            <a:ahLst/>
            <a:cxnLst/>
            <a:rect r="r" b="b" t="t" l="l"/>
            <a:pathLst>
              <a:path h="576867" w="5340140">
                <a:moveTo>
                  <a:pt x="0" y="0"/>
                </a:moveTo>
                <a:lnTo>
                  <a:pt x="5340140" y="0"/>
                </a:lnTo>
                <a:lnTo>
                  <a:pt x="5340140" y="576867"/>
                </a:lnTo>
                <a:lnTo>
                  <a:pt x="0" y="5768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614583"/>
            <a:ext cx="702356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>
                <a:solidFill>
                  <a:srgbClr val="10B5BF"/>
                </a:solidFill>
                <a:latin typeface="Poppins Medium"/>
              </a:rPr>
              <a:t>Vulnerability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182924"/>
            <a:ext cx="702356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 Light"/>
              </a:rPr>
              <a:t>CSRF web security vulnerability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84647"/>
            <a:ext cx="5887373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FFFFFF"/>
                </a:solidFill>
                <a:latin typeface="Poppins Medium Bold"/>
              </a:rPr>
              <a:t>Part B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838296"/>
            <a:ext cx="1263540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Poppins Medium"/>
              </a:rPr>
              <a:t>Task 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35731" y="1541922"/>
            <a:ext cx="702356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>
                <a:solidFill>
                  <a:srgbClr val="10B5BF"/>
                </a:solidFill>
                <a:latin typeface="Poppins Medium"/>
              </a:rPr>
              <a:t>Private data of Charlie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649774"/>
            <a:ext cx="702356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>
                <a:solidFill>
                  <a:srgbClr val="10B5BF"/>
                </a:solidFill>
                <a:latin typeface="Poppins Medium"/>
              </a:rPr>
              <a:t>Test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6631" y="5221274"/>
            <a:ext cx="9207031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 Light"/>
              </a:rPr>
              <a:t>Used Burp Suite to intercept the HTTP request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 Light"/>
              </a:rPr>
              <a:t>mitigate the interrcept line from user 1 to 2 </a:t>
            </a:r>
          </a:p>
        </p:txBody>
      </p:sp>
      <p:sp>
        <p:nvSpPr>
          <p:cNvPr name="AutoShape 13" id="13"/>
          <p:cNvSpPr/>
          <p:nvPr/>
        </p:nvSpPr>
        <p:spPr>
          <a:xfrm>
            <a:off x="1028700" y="13366707"/>
            <a:ext cx="5887373" cy="0"/>
          </a:xfrm>
          <a:prstGeom prst="line">
            <a:avLst/>
          </a:prstGeom>
          <a:ln cap="rnd" w="19050">
            <a:solidFill>
              <a:srgbClr val="10B5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1028700" y="1557338"/>
            <a:ext cx="5887373" cy="0"/>
          </a:xfrm>
          <a:prstGeom prst="line">
            <a:avLst/>
          </a:prstGeom>
          <a:ln cap="rnd" w="19050">
            <a:solidFill>
              <a:srgbClr val="10B5B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01141"/>
            <a:ext cx="5887373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FFFFFF"/>
                </a:solidFill>
                <a:latin typeface="Poppins Medium Bold"/>
              </a:rPr>
              <a:t>Part C</a:t>
            </a:r>
          </a:p>
        </p:txBody>
      </p:sp>
      <p:sp>
        <p:nvSpPr>
          <p:cNvPr name="AutoShape 3" id="3"/>
          <p:cNvSpPr/>
          <p:nvPr/>
        </p:nvSpPr>
        <p:spPr>
          <a:xfrm>
            <a:off x="1028700" y="1848891"/>
            <a:ext cx="5887373" cy="0"/>
          </a:xfrm>
          <a:prstGeom prst="line">
            <a:avLst/>
          </a:prstGeom>
          <a:ln cap="rnd" w="19050">
            <a:solidFill>
              <a:srgbClr val="10B5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60470" y="4382561"/>
            <a:ext cx="5544412" cy="4875739"/>
          </a:xfrm>
          <a:custGeom>
            <a:avLst/>
            <a:gdLst/>
            <a:ahLst/>
            <a:cxnLst/>
            <a:rect r="r" b="b" t="t" l="l"/>
            <a:pathLst>
              <a:path h="4875739" w="5544412">
                <a:moveTo>
                  <a:pt x="0" y="0"/>
                </a:moveTo>
                <a:lnTo>
                  <a:pt x="5544412" y="0"/>
                </a:lnTo>
                <a:lnTo>
                  <a:pt x="5544412" y="4875739"/>
                </a:lnTo>
                <a:lnTo>
                  <a:pt x="0" y="48757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307281" y="1028700"/>
            <a:ext cx="5952019" cy="3431620"/>
          </a:xfrm>
          <a:custGeom>
            <a:avLst/>
            <a:gdLst/>
            <a:ahLst/>
            <a:cxnLst/>
            <a:rect r="r" b="b" t="t" l="l"/>
            <a:pathLst>
              <a:path h="3431620" w="5952019">
                <a:moveTo>
                  <a:pt x="0" y="0"/>
                </a:moveTo>
                <a:lnTo>
                  <a:pt x="5952019" y="0"/>
                </a:lnTo>
                <a:lnTo>
                  <a:pt x="5952019" y="3431620"/>
                </a:lnTo>
                <a:lnTo>
                  <a:pt x="0" y="34316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154790"/>
            <a:ext cx="1263540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Poppins Medium"/>
              </a:rPr>
              <a:t>Task 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916790"/>
            <a:ext cx="12391675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Poppins Medium"/>
              </a:rPr>
              <a:t>a) list all user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60470" y="3688315"/>
            <a:ext cx="2218923" cy="363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59"/>
              </a:lnSpc>
            </a:pPr>
            <a:r>
              <a:rPr lang="en-US" sz="2382">
                <a:solidFill>
                  <a:srgbClr val="FFFFFF"/>
                </a:solidFill>
                <a:latin typeface="Poppins Medium"/>
              </a:rPr>
              <a:t>%' or '0'='0</a:t>
            </a:r>
            <a:r>
              <a:rPr lang="en-US" sz="2382">
                <a:solidFill>
                  <a:srgbClr val="FFFFFF"/>
                </a:solidFill>
                <a:latin typeface="Poppins Medium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01141"/>
            <a:ext cx="5887373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FFFFFF"/>
                </a:solidFill>
                <a:latin typeface="Poppins Medium Bold"/>
              </a:rPr>
              <a:t>Part C</a:t>
            </a:r>
          </a:p>
        </p:txBody>
      </p:sp>
      <p:sp>
        <p:nvSpPr>
          <p:cNvPr name="AutoShape 3" id="3"/>
          <p:cNvSpPr/>
          <p:nvPr/>
        </p:nvSpPr>
        <p:spPr>
          <a:xfrm>
            <a:off x="1028700" y="1848891"/>
            <a:ext cx="5887373" cy="0"/>
          </a:xfrm>
          <a:prstGeom prst="line">
            <a:avLst/>
          </a:prstGeom>
          <a:ln cap="rnd" w="19050">
            <a:solidFill>
              <a:srgbClr val="10B5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60470" y="4480646"/>
            <a:ext cx="11999903" cy="5272164"/>
          </a:xfrm>
          <a:custGeom>
            <a:avLst/>
            <a:gdLst/>
            <a:ahLst/>
            <a:cxnLst/>
            <a:rect r="r" b="b" t="t" l="l"/>
            <a:pathLst>
              <a:path h="5272164" w="11999903">
                <a:moveTo>
                  <a:pt x="0" y="0"/>
                </a:moveTo>
                <a:lnTo>
                  <a:pt x="11999903" y="0"/>
                </a:lnTo>
                <a:lnTo>
                  <a:pt x="11999903" y="5272164"/>
                </a:lnTo>
                <a:lnTo>
                  <a:pt x="0" y="52721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154790"/>
            <a:ext cx="1263540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Poppins Medium"/>
              </a:rPr>
              <a:t>Task 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714983"/>
            <a:ext cx="15247736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Poppins Medium"/>
              </a:rPr>
              <a:t>b) determie the name of the database containing the user information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60470" y="3286483"/>
            <a:ext cx="12284232" cy="1089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59"/>
              </a:lnSpc>
            </a:pPr>
            <a:r>
              <a:rPr lang="en-US" sz="2382">
                <a:solidFill>
                  <a:srgbClr val="FFFFFF"/>
                </a:solidFill>
                <a:latin typeface="Poppins Medium"/>
              </a:rPr>
              <a:t>%' and 1=0 union select null,null, table_name from information_schema.tables where table_name like 'user%'#</a:t>
            </a:r>
          </a:p>
          <a:p>
            <a:pPr>
              <a:lnSpc>
                <a:spcPts val="285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0032" y="2289309"/>
            <a:ext cx="12811287" cy="7846147"/>
          </a:xfrm>
          <a:custGeom>
            <a:avLst/>
            <a:gdLst/>
            <a:ahLst/>
            <a:cxnLst/>
            <a:rect r="r" b="b" t="t" l="l"/>
            <a:pathLst>
              <a:path h="7846147" w="12811287">
                <a:moveTo>
                  <a:pt x="0" y="0"/>
                </a:moveTo>
                <a:lnTo>
                  <a:pt x="12811286" y="0"/>
                </a:lnTo>
                <a:lnTo>
                  <a:pt x="12811286" y="7846147"/>
                </a:lnTo>
                <a:lnTo>
                  <a:pt x="0" y="78461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91855"/>
            <a:ext cx="15063474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Poppins Medium"/>
              </a:rPr>
              <a:t>b) determie the name of the database containing the user information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00032" y="1224312"/>
            <a:ext cx="15759268" cy="1272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38"/>
              </a:lnSpc>
            </a:pPr>
            <a:r>
              <a:rPr lang="en-US" sz="2782">
                <a:solidFill>
                  <a:srgbClr val="FFFFFF"/>
                </a:solidFill>
                <a:latin typeface="Poppins Medium"/>
              </a:rPr>
              <a:t>%' and 1=0 union select null,null, column_name from information_schema.columns where table_name = 'users' #</a:t>
            </a:r>
          </a:p>
          <a:p>
            <a:pPr>
              <a:lnSpc>
                <a:spcPts val="3338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5789" y="528803"/>
            <a:ext cx="13633902" cy="8382034"/>
          </a:xfrm>
          <a:custGeom>
            <a:avLst/>
            <a:gdLst/>
            <a:ahLst/>
            <a:cxnLst/>
            <a:rect r="r" b="b" t="t" l="l"/>
            <a:pathLst>
              <a:path h="8382034" w="13633902">
                <a:moveTo>
                  <a:pt x="0" y="0"/>
                </a:moveTo>
                <a:lnTo>
                  <a:pt x="13633901" y="0"/>
                </a:lnTo>
                <a:lnTo>
                  <a:pt x="13633901" y="8382034"/>
                </a:lnTo>
                <a:lnTo>
                  <a:pt x="0" y="83820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01141"/>
            <a:ext cx="5887373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FFFFFF"/>
                </a:solidFill>
                <a:latin typeface="Poppins Medium Bold"/>
              </a:rPr>
              <a:t>Part C</a:t>
            </a:r>
          </a:p>
        </p:txBody>
      </p:sp>
      <p:sp>
        <p:nvSpPr>
          <p:cNvPr name="AutoShape 3" id="3"/>
          <p:cNvSpPr/>
          <p:nvPr/>
        </p:nvSpPr>
        <p:spPr>
          <a:xfrm>
            <a:off x="1028700" y="1848891"/>
            <a:ext cx="5887373" cy="0"/>
          </a:xfrm>
          <a:prstGeom prst="line">
            <a:avLst/>
          </a:prstGeom>
          <a:ln cap="rnd" w="19050">
            <a:solidFill>
              <a:srgbClr val="10B5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928312"/>
            <a:ext cx="2432473" cy="1172124"/>
          </a:xfrm>
          <a:custGeom>
            <a:avLst/>
            <a:gdLst/>
            <a:ahLst/>
            <a:cxnLst/>
            <a:rect r="r" b="b" t="t" l="l"/>
            <a:pathLst>
              <a:path h="1172124" w="2432473">
                <a:moveTo>
                  <a:pt x="0" y="0"/>
                </a:moveTo>
                <a:lnTo>
                  <a:pt x="2432473" y="0"/>
                </a:lnTo>
                <a:lnTo>
                  <a:pt x="2432473" y="1172125"/>
                </a:lnTo>
                <a:lnTo>
                  <a:pt x="0" y="11721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46819" y="4928312"/>
            <a:ext cx="2497134" cy="1172124"/>
          </a:xfrm>
          <a:custGeom>
            <a:avLst/>
            <a:gdLst/>
            <a:ahLst/>
            <a:cxnLst/>
            <a:rect r="r" b="b" t="t" l="l"/>
            <a:pathLst>
              <a:path h="1172124" w="2497134">
                <a:moveTo>
                  <a:pt x="0" y="0"/>
                </a:moveTo>
                <a:lnTo>
                  <a:pt x="2497135" y="0"/>
                </a:lnTo>
                <a:lnTo>
                  <a:pt x="2497135" y="1172125"/>
                </a:lnTo>
                <a:lnTo>
                  <a:pt x="0" y="11721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3220967"/>
            <a:ext cx="7497215" cy="352806"/>
          </a:xfrm>
          <a:custGeom>
            <a:avLst/>
            <a:gdLst/>
            <a:ahLst/>
            <a:cxnLst/>
            <a:rect r="r" b="b" t="t" l="l"/>
            <a:pathLst>
              <a:path h="352806" w="7497215">
                <a:moveTo>
                  <a:pt x="0" y="0"/>
                </a:moveTo>
                <a:lnTo>
                  <a:pt x="7497215" y="0"/>
                </a:lnTo>
                <a:lnTo>
                  <a:pt x="7497215" y="352805"/>
                </a:lnTo>
                <a:lnTo>
                  <a:pt x="0" y="3528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804" r="0" b="-608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6714117"/>
            <a:ext cx="9750077" cy="1341560"/>
          </a:xfrm>
          <a:custGeom>
            <a:avLst/>
            <a:gdLst/>
            <a:ahLst/>
            <a:cxnLst/>
            <a:rect r="r" b="b" t="t" l="l"/>
            <a:pathLst>
              <a:path h="1341560" w="9750077">
                <a:moveTo>
                  <a:pt x="0" y="0"/>
                </a:moveTo>
                <a:lnTo>
                  <a:pt x="9750077" y="0"/>
                </a:lnTo>
                <a:lnTo>
                  <a:pt x="9750077" y="1341560"/>
                </a:lnTo>
                <a:lnTo>
                  <a:pt x="0" y="13415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8604396"/>
            <a:ext cx="9750077" cy="1307807"/>
          </a:xfrm>
          <a:custGeom>
            <a:avLst/>
            <a:gdLst/>
            <a:ahLst/>
            <a:cxnLst/>
            <a:rect r="r" b="b" t="t" l="l"/>
            <a:pathLst>
              <a:path h="1307807" w="9750077">
                <a:moveTo>
                  <a:pt x="0" y="0"/>
                </a:moveTo>
                <a:lnTo>
                  <a:pt x="9750077" y="0"/>
                </a:lnTo>
                <a:lnTo>
                  <a:pt x="9750077" y="1307808"/>
                </a:lnTo>
                <a:lnTo>
                  <a:pt x="0" y="13078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4103251"/>
            <a:ext cx="15759268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18"/>
              </a:lnSpc>
            </a:pPr>
            <a:r>
              <a:rPr lang="en-US" sz="2182">
                <a:solidFill>
                  <a:srgbClr val="FFFFFF"/>
                </a:solidFill>
                <a:latin typeface="Poppins Medium"/>
              </a:rPr>
              <a:t>123123', title = 'Attacker', salary = '999999999</a:t>
            </a:r>
          </a:p>
        </p:txBody>
      </p:sp>
      <p:sp>
        <p:nvSpPr>
          <p:cNvPr name="Freeform 10" id="10"/>
          <p:cNvSpPr/>
          <p:nvPr/>
        </p:nvSpPr>
        <p:spPr>
          <a:xfrm flipH="true" flipV="true" rot="0">
            <a:off x="12294288" y="1028700"/>
            <a:ext cx="8212949" cy="6282906"/>
          </a:xfrm>
          <a:custGeom>
            <a:avLst/>
            <a:gdLst/>
            <a:ahLst/>
            <a:cxnLst/>
            <a:rect r="r" b="b" t="t" l="l"/>
            <a:pathLst>
              <a:path h="6282906" w="8212949">
                <a:moveTo>
                  <a:pt x="8212949" y="6282906"/>
                </a:moveTo>
                <a:lnTo>
                  <a:pt x="0" y="6282906"/>
                </a:lnTo>
                <a:lnTo>
                  <a:pt x="0" y="0"/>
                </a:lnTo>
                <a:lnTo>
                  <a:pt x="8212949" y="0"/>
                </a:lnTo>
                <a:lnTo>
                  <a:pt x="8212949" y="6282906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063566" y="4170153"/>
            <a:ext cx="1443762" cy="5088147"/>
          </a:xfrm>
          <a:custGeom>
            <a:avLst/>
            <a:gdLst/>
            <a:ahLst/>
            <a:cxnLst/>
            <a:rect r="r" b="b" t="t" l="l"/>
            <a:pathLst>
              <a:path h="5088147" w="1443762">
                <a:moveTo>
                  <a:pt x="0" y="0"/>
                </a:moveTo>
                <a:lnTo>
                  <a:pt x="1443762" y="0"/>
                </a:lnTo>
                <a:lnTo>
                  <a:pt x="1443762" y="5088147"/>
                </a:lnTo>
                <a:lnTo>
                  <a:pt x="0" y="50881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029752" y="2153238"/>
            <a:ext cx="3768496" cy="1039153"/>
          </a:xfrm>
          <a:custGeom>
            <a:avLst/>
            <a:gdLst/>
            <a:ahLst/>
            <a:cxnLst/>
            <a:rect r="r" b="b" t="t" l="l"/>
            <a:pathLst>
              <a:path h="1039153" w="3768496">
                <a:moveTo>
                  <a:pt x="0" y="0"/>
                </a:moveTo>
                <a:lnTo>
                  <a:pt x="3768497" y="0"/>
                </a:lnTo>
                <a:lnTo>
                  <a:pt x="3768497" y="1039154"/>
                </a:lnTo>
                <a:lnTo>
                  <a:pt x="0" y="10391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2154790"/>
            <a:ext cx="1263540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Poppins Medium"/>
              </a:rPr>
              <a:t>Task 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2812579"/>
            <a:ext cx="2609689" cy="298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47"/>
              </a:lnSpc>
            </a:pPr>
            <a:r>
              <a:rPr lang="en-US" sz="1956">
                <a:solidFill>
                  <a:srgbClr val="FFFFFF"/>
                </a:solidFill>
                <a:latin typeface="Poppins Medium"/>
              </a:rPr>
              <a:t>Error message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6338562"/>
            <a:ext cx="4002105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60"/>
              </a:lnSpc>
            </a:pPr>
            <a:r>
              <a:rPr lang="en-US" sz="2300">
                <a:solidFill>
                  <a:srgbClr val="FFFFFF"/>
                </a:solidFill>
                <a:latin typeface="Poppins Medium"/>
              </a:rPr>
              <a:t>Add 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8169977"/>
            <a:ext cx="10116957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18"/>
              </a:lnSpc>
            </a:pPr>
            <a:r>
              <a:rPr lang="en-US" sz="2182">
                <a:solidFill>
                  <a:srgbClr val="FFFFFF"/>
                </a:solidFill>
                <a:latin typeface="Poppins Medium"/>
              </a:rPr>
              <a:t>123123', password = 'Attack' where username ='agnes' #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346819" y="4671137"/>
            <a:ext cx="1263540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Poppins Medium"/>
              </a:rPr>
              <a:t>After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4671137"/>
            <a:ext cx="1263540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Poppins Medium"/>
              </a:rPr>
              <a:t>Before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DAFkRal6sGk</dc:identifier>
  <dcterms:modified xsi:type="dcterms:W3CDTF">2011-08-01T06:04:30Z</dcterms:modified>
  <cp:revision>1</cp:revision>
  <dc:title>Assignment 3 Presentation</dc:title>
</cp:coreProperties>
</file>